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98" r:id="rId2"/>
    <p:sldId id="302" r:id="rId3"/>
    <p:sldId id="303" r:id="rId4"/>
    <p:sldId id="304" r:id="rId5"/>
    <p:sldId id="262" r:id="rId6"/>
    <p:sldId id="307" r:id="rId7"/>
    <p:sldId id="283" r:id="rId8"/>
    <p:sldId id="279" r:id="rId9"/>
  </p:sldIdLst>
  <p:sldSz cx="12192000" cy="6858000"/>
  <p:notesSz cx="6858000" cy="9144000"/>
  <p:embeddedFontLst>
    <p:embeddedFont>
      <p:font typeface="Assistant Regular" panose="020F050202020403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Franklin" pitchFamily="2" charset="77"/>
      <p:regular r:id="rId19"/>
      <p:bold r:id="rId20"/>
      <p:italic r:id="rId21"/>
      <p:boldItalic r:id="rId22"/>
    </p:embeddedFont>
    <p:embeddedFont>
      <p:font typeface="Libre Franklin Medium" panose="020B0604020202020204" pitchFamily="34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x3wO+cHw5bvd2Sny5jWA3ayN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7759D-E165-479D-9393-3EC6336861C6}" v="21" dt="2020-08-31T02:10:40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4663"/>
  </p:normalViewPr>
  <p:slideViewPr>
    <p:cSldViewPr snapToGrid="0">
      <p:cViewPr varScale="1">
        <p:scale>
          <a:sx n="112" d="100"/>
          <a:sy n="112" d="100"/>
        </p:scale>
        <p:origin x="44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49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0446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638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67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4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67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9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81" name="Google Shape;8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9" descr="Imagen que contiene dibujo  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9" descr="Imagen que contiene alimentos  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 descr="Imagen que contiene dibujo  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9" descr="Imagen que contiene dibujo  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9" descr="Imagen que contiene alimentos  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descr="Imagen que contiene alimentos, plato  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">
  <p:cSld name="Diapositiva de título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0"/>
          <p:cNvGrpSpPr/>
          <p:nvPr/>
        </p:nvGrpSpPr>
        <p:grpSpPr>
          <a:xfrm>
            <a:off x="6222272" y="5292192"/>
            <a:ext cx="5293605" cy="1513141"/>
            <a:chOff x="5663592" y="2910750"/>
            <a:chExt cx="7660789" cy="2189784"/>
          </a:xfrm>
        </p:grpSpPr>
        <p:pic>
          <p:nvPicPr>
            <p:cNvPr id="107" name="Google Shape;107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54133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94869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47677" y="3044354"/>
              <a:ext cx="832527" cy="69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2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649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" name="Google Shape;131;p22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36" name="Google Shape;136;p22" descr="Imagen que contiene señal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7" r:id="rId13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alley.uis.edu.co/astroparamo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oundcloud.com/astro-paramo-358723547" TargetMode="External"/><Relationship Id="rId13" Type="http://schemas.openxmlformats.org/officeDocument/2006/relationships/image" Target="../media/image55.tiff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12" Type="http://schemas.openxmlformats.org/officeDocument/2006/relationships/hyperlink" Target="http://monitorremoto.herokuapp.com/" TargetMode="External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7.tiff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35.png"/><Relationship Id="rId4" Type="http://schemas.openxmlformats.org/officeDocument/2006/relationships/image" Target="../media/image6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67.jpeg"/><Relationship Id="rId4" Type="http://schemas.openxmlformats.org/officeDocument/2006/relationships/image" Target="../media/image37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9EE53F-A12E-9D46-9AE2-C80AE42D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" y="772186"/>
            <a:ext cx="8722988" cy="4805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latin typeface="+mj-lt"/>
              </a:rPr>
              <a:t>2018 AstroParamo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1156766" y="970447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3A63A-ABB6-4C4F-A3E2-BA7511465E94}"/>
              </a:ext>
            </a:extLst>
          </p:cNvPr>
          <p:cNvSpPr txBox="1"/>
          <p:nvPr/>
        </p:nvSpPr>
        <p:spPr>
          <a:xfrm>
            <a:off x="147484" y="6179574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https://halley.uis.edu.co/astroparamo/</a:t>
            </a:r>
            <a:r>
              <a:rPr lang="en-GB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9EBCC-7E2D-9642-B565-6FBBDD7C21BD}"/>
              </a:ext>
            </a:extLst>
          </p:cNvPr>
          <p:cNvSpPr txBox="1"/>
          <p:nvPr/>
        </p:nvSpPr>
        <p:spPr>
          <a:xfrm>
            <a:off x="9065343" y="2933737"/>
            <a:ext cx="29791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use Astrobiology and Climate Change Physics to convince ourselves that the Earth is a very special world in our Galaxy that we must preserve.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14DD0-3067-C54A-A39D-B3AD3B76EA9F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8261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latin typeface="+mj-lt"/>
              </a:rPr>
              <a:t>2020 Astropáramo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1186262" y="970446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B62C8-AAD3-434F-8D93-96F3CBCA5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0000"/>
            <a:ext cx="7708900" cy="4318000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A827AE-D79A-3C43-9343-E84DC09AA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703" y="522526"/>
            <a:ext cx="1453265" cy="2017474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B65507-3E12-D843-82D9-8162037CC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865" y="516683"/>
            <a:ext cx="1671334" cy="2118850"/>
          </a:xfrm>
          <a:prstGeom prst="rect">
            <a:avLst/>
          </a:prstGeom>
        </p:spPr>
      </p:pic>
      <p:pic>
        <p:nvPicPr>
          <p:cNvPr id="16" name="Picture 15" descr="A picture containing text, indoor, wall, blender&#10;&#10;Description automatically generated">
            <a:extLst>
              <a:ext uri="{FF2B5EF4-FFF2-40B4-BE49-F238E27FC236}">
                <a16:creationId xmlns:a16="http://schemas.microsoft.com/office/drawing/2014/main" id="{F05610AD-5543-4241-AFAC-9FA5D5D18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846" y="742691"/>
            <a:ext cx="1999827" cy="2821012"/>
          </a:xfrm>
          <a:prstGeom prst="rect">
            <a:avLst/>
          </a:prstGeom>
        </p:spPr>
      </p:pic>
      <p:pic>
        <p:nvPicPr>
          <p:cNvPr id="18" name="Picture 17" descr="A picture containing ground, tree, outdoor, dirt&#10;&#10;Description automatically generated">
            <a:extLst>
              <a:ext uri="{FF2B5EF4-FFF2-40B4-BE49-F238E27FC236}">
                <a16:creationId xmlns:a16="http://schemas.microsoft.com/office/drawing/2014/main" id="{C4E46EA1-14DB-C845-90EB-CA4F4B91EE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5673" y="2743752"/>
            <a:ext cx="2312457" cy="39104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B32326-427A-664E-9AE6-9590047C360F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20" name="Picture 18">
            <a:extLst>
              <a:ext uri="{FF2B5EF4-FFF2-40B4-BE49-F238E27FC236}">
                <a16:creationId xmlns:a16="http://schemas.microsoft.com/office/drawing/2014/main" id="{B9EE1646-FB77-134D-B219-39681CFAD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787558" y="4084163"/>
            <a:ext cx="982982" cy="98298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CB1CEA23-EA7E-C445-95A9-5197519534F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120863" y="5133108"/>
            <a:ext cx="1265130" cy="982201"/>
          </a:xfrm>
          <a:prstGeom prst="rect">
            <a:avLst/>
          </a:prstGeom>
        </p:spPr>
      </p:pic>
      <p:grpSp>
        <p:nvGrpSpPr>
          <p:cNvPr id="22" name="Group 9">
            <a:extLst>
              <a:ext uri="{FF2B5EF4-FFF2-40B4-BE49-F238E27FC236}">
                <a16:creationId xmlns:a16="http://schemas.microsoft.com/office/drawing/2014/main" id="{FEA302C6-6C69-FF45-9521-109BA2CEF6A8}"/>
              </a:ext>
            </a:extLst>
          </p:cNvPr>
          <p:cNvGrpSpPr>
            <a:grpSpLocks noChangeAspect="1"/>
          </p:cNvGrpSpPr>
          <p:nvPr/>
        </p:nvGrpSpPr>
        <p:grpSpPr>
          <a:xfrm>
            <a:off x="2232666" y="2356372"/>
            <a:ext cx="1207336" cy="1207331"/>
            <a:chOff x="0" y="0"/>
            <a:chExt cx="6350000" cy="6349975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09D6B2-6595-9E45-8F6C-3FCDE6BF75C8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49068" r="-53704" b="-4636"/>
              </a:stretch>
            </a:blipFill>
          </p:spPr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5D2C94A9-ED0E-3145-920A-A3A029ACD87C}"/>
              </a:ext>
            </a:extLst>
          </p:cNvPr>
          <p:cNvGrpSpPr>
            <a:grpSpLocks noChangeAspect="1"/>
          </p:cNvGrpSpPr>
          <p:nvPr/>
        </p:nvGrpSpPr>
        <p:grpSpPr>
          <a:xfrm>
            <a:off x="-78657" y="2356372"/>
            <a:ext cx="1207336" cy="1207331"/>
            <a:chOff x="0" y="0"/>
            <a:chExt cx="6350000" cy="6349975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98BB7C78-4EC8-E14D-8B1B-3F2E1C139D1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22384" r="-73692"/>
              </a:stretch>
            </a:blipFill>
          </p:spPr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8F6EA03A-5F9F-0F41-B1E0-62214C358D61}"/>
              </a:ext>
            </a:extLst>
          </p:cNvPr>
          <p:cNvGrpSpPr>
            <a:grpSpLocks noChangeAspect="1"/>
          </p:cNvGrpSpPr>
          <p:nvPr/>
        </p:nvGrpSpPr>
        <p:grpSpPr>
          <a:xfrm>
            <a:off x="1103987" y="2356372"/>
            <a:ext cx="1207336" cy="1207331"/>
            <a:chOff x="0" y="0"/>
            <a:chExt cx="6350000" cy="6349975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2916D4D-C622-334A-A25E-B110882EEC1B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13006" t="-34364" r="-9747" b="-29307"/>
              </a:stretch>
            </a:blipFill>
          </p:spPr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77572515-B183-6D4B-A1F2-452BD9B47EA8}"/>
              </a:ext>
            </a:extLst>
          </p:cNvPr>
          <p:cNvGrpSpPr>
            <a:grpSpLocks noChangeAspect="1"/>
          </p:cNvGrpSpPr>
          <p:nvPr/>
        </p:nvGrpSpPr>
        <p:grpSpPr>
          <a:xfrm>
            <a:off x="3424348" y="2356372"/>
            <a:ext cx="1207336" cy="1207331"/>
            <a:chOff x="0" y="0"/>
            <a:chExt cx="6350000" cy="634997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A2C7179B-6076-0E4D-ACEE-AD3E469678EE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6320" r="-7806" b="-11892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1401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+mj-lt"/>
              </a:rPr>
              <a:t>Open Accesss Open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27943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1156766" y="955700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466AF5A-45A4-0947-A3DB-42BCE369F8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1857885"/>
            <a:ext cx="3536849" cy="2321057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B071D2D-E1F1-7B42-A9F2-9AA9EBE1F5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51319" y="1422244"/>
            <a:ext cx="775121" cy="775121"/>
          </a:xfrm>
          <a:prstGeom prst="rect">
            <a:avLst/>
          </a:prstGeom>
        </p:spPr>
      </p:pic>
      <p:sp>
        <p:nvSpPr>
          <p:cNvPr id="11" name="TextBox 22">
            <a:extLst>
              <a:ext uri="{FF2B5EF4-FFF2-40B4-BE49-F238E27FC236}">
                <a16:creationId xmlns:a16="http://schemas.microsoft.com/office/drawing/2014/main" id="{DEF54D30-9A3D-634E-B7B8-2419A1152874}"/>
              </a:ext>
            </a:extLst>
          </p:cNvPr>
          <p:cNvSpPr txBox="1"/>
          <p:nvPr/>
        </p:nvSpPr>
        <p:spPr>
          <a:xfrm>
            <a:off x="89284" y="4019513"/>
            <a:ext cx="4583882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8"/>
              </a:lnSpc>
            </a:pPr>
            <a:r>
              <a:rPr lang="en-US" sz="2000" dirty="0">
                <a:solidFill>
                  <a:schemeClr val="tx1"/>
                </a:solidFill>
                <a:latin typeface="Assistant Regular"/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latin typeface="Assistant Regular"/>
              </a:rPr>
              <a:t>halley.uis.edu.co</a:t>
            </a:r>
            <a:r>
              <a:rPr lang="en-US" sz="2000" dirty="0">
                <a:solidFill>
                  <a:schemeClr val="tx1"/>
                </a:solidFill>
                <a:latin typeface="Assistant Regular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Assistant Regular"/>
              </a:rPr>
              <a:t>astroparamo</a:t>
            </a:r>
            <a:endParaRPr lang="en-US" sz="2000" dirty="0">
              <a:solidFill>
                <a:schemeClr val="tx1"/>
              </a:solidFill>
              <a:latin typeface="Assistant Regular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C3589C29-13B4-0343-B69B-411112E1D6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94735" y="3870638"/>
            <a:ext cx="4107981" cy="2731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C1441C-9196-0A4D-9D46-E6C9264814F2}"/>
              </a:ext>
            </a:extLst>
          </p:cNvPr>
          <p:cNvSpPr txBox="1"/>
          <p:nvPr/>
        </p:nvSpPr>
        <p:spPr>
          <a:xfrm>
            <a:off x="2757948" y="1492424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WEB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5DA6F-4E88-3D41-8BE3-2FA0953C7B3E}"/>
              </a:ext>
            </a:extLst>
          </p:cNvPr>
          <p:cNvSpPr txBox="1"/>
          <p:nvPr/>
        </p:nvSpPr>
        <p:spPr>
          <a:xfrm>
            <a:off x="10815484" y="3540505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PODCAST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B0712F2-7A70-7D47-A1D2-6A6BD3F19C29}"/>
              </a:ext>
            </a:extLst>
          </p:cNvPr>
          <p:cNvSpPr txBox="1"/>
          <p:nvPr/>
        </p:nvSpPr>
        <p:spPr>
          <a:xfrm>
            <a:off x="6177780" y="3467887"/>
            <a:ext cx="5366285" cy="29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5"/>
              </a:lnSpc>
            </a:pPr>
            <a:r>
              <a:rPr lang="en-US" sz="1866" dirty="0">
                <a:solidFill>
                  <a:schemeClr val="tx1"/>
                </a:solidFill>
                <a:latin typeface="Assistant 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https://soundcloud.com/astro-paramo-358723547</a:t>
            </a:r>
            <a:r>
              <a:rPr lang="en-US" sz="1866" dirty="0">
                <a:solidFill>
                  <a:schemeClr val="tx1"/>
                </a:solidFill>
                <a:latin typeface="Assistant Regular"/>
              </a:rPr>
              <a:t> 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4FFB9474-7314-A342-8D80-12DC2129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930398" y="5763209"/>
            <a:ext cx="861850" cy="86185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86CA6ADF-946D-3149-A26B-C56E7495F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865122" y="996385"/>
            <a:ext cx="3962107" cy="2223732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C748DE47-C0BA-504F-84F2-00C741BDB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122105" y="2468308"/>
            <a:ext cx="861850" cy="86185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6A0DF269-B929-BA4D-83AE-7CA5045BE0C3}"/>
              </a:ext>
            </a:extLst>
          </p:cNvPr>
          <p:cNvSpPr txBox="1"/>
          <p:nvPr/>
        </p:nvSpPr>
        <p:spPr>
          <a:xfrm>
            <a:off x="5344600" y="584506"/>
            <a:ext cx="4951275" cy="42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8"/>
              </a:lnSpc>
            </a:pPr>
            <a:r>
              <a:rPr lang="en-US" sz="2000" dirty="0">
                <a:solidFill>
                  <a:schemeClr val="tx1"/>
                </a:solidFill>
                <a:latin typeface="Assistant Regular"/>
              </a:rPr>
              <a:t>https://</a:t>
            </a:r>
            <a:r>
              <a:rPr lang="en-US" sz="2000" dirty="0" err="1">
                <a:solidFill>
                  <a:schemeClr val="tx1"/>
                </a:solidFill>
                <a:latin typeface="Assistant Regular"/>
              </a:rPr>
              <a:t>klimawandel-schule.de</a:t>
            </a:r>
            <a:r>
              <a:rPr lang="en-US" sz="2000" dirty="0">
                <a:solidFill>
                  <a:schemeClr val="tx1"/>
                </a:solidFill>
                <a:latin typeface="Assistant Regular"/>
              </a:rPr>
              <a:t>/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D58927C4-0958-DB47-9F48-5A334492E0FE}"/>
              </a:ext>
            </a:extLst>
          </p:cNvPr>
          <p:cNvSpPr txBox="1"/>
          <p:nvPr/>
        </p:nvSpPr>
        <p:spPr>
          <a:xfrm>
            <a:off x="4275569" y="6485431"/>
            <a:ext cx="4240497" cy="29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5"/>
              </a:lnSpc>
            </a:pPr>
            <a:r>
              <a:rPr lang="en-US" sz="1866" dirty="0">
                <a:solidFill>
                  <a:schemeClr val="tx1"/>
                </a:solidFill>
                <a:latin typeface="Assistant Regula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http://monitorremoto.herokuapp.com</a:t>
            </a:r>
            <a:r>
              <a:rPr lang="en-US" sz="1866" dirty="0">
                <a:solidFill>
                  <a:schemeClr val="tx1"/>
                </a:solidFill>
                <a:latin typeface="Assistant Regular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F008AB-3981-C145-A98A-4AE9C2C172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07" y="4368716"/>
            <a:ext cx="4046159" cy="2415051"/>
          </a:xfrm>
          <a:prstGeom prst="rect">
            <a:avLst/>
          </a:prstGeom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9D697815-6E18-804A-91E2-5DD37AA1BF2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27708" y="5236542"/>
            <a:ext cx="958598" cy="9585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D1CD6A-5C64-1343-B44C-D1ACE48F27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4424" y="4352773"/>
            <a:ext cx="3474971" cy="2213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E95708-8735-1948-9297-12C8F825E743}"/>
              </a:ext>
            </a:extLst>
          </p:cNvPr>
          <p:cNvSpPr txBox="1"/>
          <p:nvPr/>
        </p:nvSpPr>
        <p:spPr>
          <a:xfrm>
            <a:off x="11349439" y="61353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10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02780B71-AB72-FE4C-940B-E33418EBF92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724066" y="1483646"/>
            <a:ext cx="982982" cy="982982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D6ACC28E-0E36-E147-8FFD-93E32A0371F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057371" y="2532591"/>
            <a:ext cx="1265130" cy="9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5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+mj-lt"/>
              </a:rPr>
              <a:t>LACoNGA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1481230" y="896702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0913930-375D-0049-800C-443AD4BCE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6155"/>
            <a:ext cx="7572073" cy="370184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E9E6C20-2786-844F-9C4B-465B0D2E7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322" y="703954"/>
            <a:ext cx="6324165" cy="409579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777D3A60-8C62-0346-9297-13F8AF6E3C8D}"/>
              </a:ext>
            </a:extLst>
          </p:cNvPr>
          <p:cNvSpPr/>
          <p:nvPr/>
        </p:nvSpPr>
        <p:spPr>
          <a:xfrm>
            <a:off x="1610770" y="53094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CD284-488B-BC43-BD83-322D9F02FD49}"/>
              </a:ext>
            </a:extLst>
          </p:cNvPr>
          <p:cNvSpPr txBox="1"/>
          <p:nvPr/>
        </p:nvSpPr>
        <p:spPr>
          <a:xfrm>
            <a:off x="11349439" y="61353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6DB74-9684-4541-83B5-2EDE8BA2FE41}"/>
              </a:ext>
            </a:extLst>
          </p:cNvPr>
          <p:cNvSpPr txBox="1"/>
          <p:nvPr/>
        </p:nvSpPr>
        <p:spPr>
          <a:xfrm>
            <a:off x="53868" y="1943584"/>
            <a:ext cx="50706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ERASMUS+ Share Master PROGRAM</a:t>
            </a:r>
          </a:p>
          <a:p>
            <a:r>
              <a:rPr lang="en-GB" sz="1600" b="1" dirty="0"/>
              <a:t>Physics program: High Energy + Complex System</a:t>
            </a:r>
          </a:p>
          <a:p>
            <a:r>
              <a:rPr lang="en-GB" sz="1600" b="1" dirty="0"/>
              <a:t>11 Universities: 2FR, 1DE, 2PE, 2EC, 2CO 2VE</a:t>
            </a:r>
          </a:p>
          <a:p>
            <a:r>
              <a:rPr lang="en-GB" sz="16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758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2E7E8-3F72-493E-83A8-8EC9F91E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LA-</a:t>
            </a:r>
            <a:r>
              <a:rPr lang="es-ES" dirty="0" err="1">
                <a:solidFill>
                  <a:schemeClr val="bg1"/>
                </a:solidFill>
              </a:rPr>
              <a:t>CoNGA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physics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Metodology</a:t>
            </a:r>
            <a:r>
              <a:rPr lang="es-ES" dirty="0">
                <a:solidFill>
                  <a:schemeClr val="bg1"/>
                </a:solidFill>
              </a:rPr>
              <a:t> &amp; </a:t>
            </a:r>
            <a:r>
              <a:rPr lang="es-ES" dirty="0" err="1">
                <a:solidFill>
                  <a:schemeClr val="bg1"/>
                </a:solidFill>
              </a:rPr>
              <a:t>Plataform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6" descr="Imagen que contiene azul&#10;&#10;Descripción generada con confianza muy alta">
            <a:extLst>
              <a:ext uri="{FF2B5EF4-FFF2-40B4-BE49-F238E27FC236}">
                <a16:creationId xmlns:a16="http://schemas.microsoft.com/office/drawing/2014/main" id="{8EC53ABA-11A8-5C42-8751-7BCDF82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61" y="762000"/>
            <a:ext cx="4114764" cy="4067469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B6AB5-B40E-284D-AC40-71392CE6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25" y="1084157"/>
            <a:ext cx="3767283" cy="899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C00CAB-EF86-A046-8B3B-4AD23209C20F}"/>
              </a:ext>
            </a:extLst>
          </p:cNvPr>
          <p:cNvSpPr txBox="1"/>
          <p:nvPr/>
        </p:nvSpPr>
        <p:spPr>
          <a:xfrm>
            <a:off x="8576857" y="762000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CO" dirty="0"/>
              <a:t>ourses in small blocks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37FC1-198D-1440-88BB-635B78D9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4" y="2593748"/>
            <a:ext cx="3587175" cy="1957386"/>
          </a:xfrm>
          <a:prstGeom prst="rect">
            <a:avLst/>
          </a:prstGeom>
        </p:spPr>
      </p:pic>
      <p:pic>
        <p:nvPicPr>
          <p:cNvPr id="34" name="Google Shape;103;p15">
            <a:extLst>
              <a:ext uri="{FF2B5EF4-FFF2-40B4-BE49-F238E27FC236}">
                <a16:creationId xmlns:a16="http://schemas.microsoft.com/office/drawing/2014/main" id="{2BDCA618-D25D-D24A-B06E-D9065E053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922" y="4806656"/>
            <a:ext cx="3061855" cy="195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CA8C64-BFAE-354A-A05C-C6643E8FD44C}"/>
              </a:ext>
            </a:extLst>
          </p:cNvPr>
          <p:cNvSpPr txBox="1"/>
          <p:nvPr/>
        </p:nvSpPr>
        <p:spPr>
          <a:xfrm>
            <a:off x="8769928" y="2270748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Remote courses lifecycle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17C16-0F48-2D41-B688-CA104674528C}"/>
              </a:ext>
            </a:extLst>
          </p:cNvPr>
          <p:cNvSpPr txBox="1"/>
          <p:nvPr/>
        </p:nvSpPr>
        <p:spPr>
          <a:xfrm>
            <a:off x="3508368" y="4085432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Best practics</a:t>
            </a:r>
          </a:p>
          <a:p>
            <a:pPr algn="ctr"/>
            <a:r>
              <a:rPr lang="en-CO" dirty="0"/>
              <a:t>Science reproducibility 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A23E9-DACB-BE46-9C88-F0C0BBC7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186" y="4624749"/>
            <a:ext cx="2922466" cy="2161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C4985A-CC56-2F47-97DB-ABB55E21F86F}"/>
              </a:ext>
            </a:extLst>
          </p:cNvPr>
          <p:cNvSpPr txBox="1"/>
          <p:nvPr/>
        </p:nvSpPr>
        <p:spPr>
          <a:xfrm>
            <a:off x="6722777" y="4227968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Remote labs</a:t>
            </a:r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DE8B6-5F24-2542-823B-02DF0B1EF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" y="3645658"/>
            <a:ext cx="3494187" cy="1958182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542219DD-8ABC-D746-AFD7-A527CB13B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21" y="837552"/>
            <a:ext cx="3206264" cy="21550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437580-0466-654E-9D8E-8AFCB2E3DA8A}"/>
              </a:ext>
            </a:extLst>
          </p:cNvPr>
          <p:cNvSpPr txBox="1"/>
          <p:nvPr/>
        </p:nvSpPr>
        <p:spPr>
          <a:xfrm>
            <a:off x="637309" y="5888182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Standard Plataforms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162E2-5CD6-0042-882C-737467A239A1}"/>
              </a:ext>
            </a:extLst>
          </p:cNvPr>
          <p:cNvSpPr txBox="1"/>
          <p:nvPr/>
        </p:nvSpPr>
        <p:spPr>
          <a:xfrm>
            <a:off x="526473" y="3089564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Single sing-on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7832F-AD8D-1941-A19A-1306EAE317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10410D-73D9-AA4F-997D-E7EE40A92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332C70-BEA8-B445-B468-04B4532333F8}"/>
              </a:ext>
            </a:extLst>
          </p:cNvPr>
          <p:cNvSpPr txBox="1"/>
          <p:nvPr/>
        </p:nvSpPr>
        <p:spPr>
          <a:xfrm>
            <a:off x="11349439" y="61353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5667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+mj-lt"/>
              </a:rPr>
              <a:t>LACoNGA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1481230" y="896702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C5B4C-201B-2747-81BF-11AB6198E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702" y="0"/>
            <a:ext cx="685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106F1D-21BA-D54C-9B34-83614CE3C298}"/>
              </a:ext>
            </a:extLst>
          </p:cNvPr>
          <p:cNvSpPr txBox="1"/>
          <p:nvPr/>
        </p:nvSpPr>
        <p:spPr>
          <a:xfrm>
            <a:off x="44093" y="2086020"/>
            <a:ext cx="3643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Each institution will adopt</a:t>
            </a:r>
          </a:p>
          <a:p>
            <a:pPr algn="ctr"/>
            <a:r>
              <a:rPr lang="en-GB" sz="2400" dirty="0"/>
              <a:t>An school and develop a </a:t>
            </a:r>
          </a:p>
          <a:p>
            <a:pPr algn="ctr"/>
            <a:r>
              <a:rPr lang="en-GB" sz="2400" dirty="0"/>
              <a:t>Science Club</a:t>
            </a:r>
          </a:p>
        </p:txBody>
      </p:sp>
      <p:pic>
        <p:nvPicPr>
          <p:cNvPr id="11" name="Picture 10" descr="A picture containing text, indoor, wall, blender&#10;&#10;Description automatically generated">
            <a:extLst>
              <a:ext uri="{FF2B5EF4-FFF2-40B4-BE49-F238E27FC236}">
                <a16:creationId xmlns:a16="http://schemas.microsoft.com/office/drawing/2014/main" id="{B743976B-3E25-E745-874A-F12580DFA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317" y="823888"/>
            <a:ext cx="1999827" cy="2821012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5FB200-36D6-9E4B-BF2B-073EFE51C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270" y="4127098"/>
            <a:ext cx="1851851" cy="2570805"/>
          </a:xfrm>
          <a:prstGeom prst="rect">
            <a:avLst/>
          </a:prstGeom>
        </p:spPr>
      </p:pic>
      <p:pic>
        <p:nvPicPr>
          <p:cNvPr id="13" name="Picture 12" descr="A picture containing ground, tree, outdoor, dirt&#10;&#10;Description automatically generated">
            <a:extLst>
              <a:ext uri="{FF2B5EF4-FFF2-40B4-BE49-F238E27FC236}">
                <a16:creationId xmlns:a16="http://schemas.microsoft.com/office/drawing/2014/main" id="{077A1BD6-BF6A-7043-B718-88CE008A7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97" y="3418566"/>
            <a:ext cx="2033896" cy="3439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FAA94A-AF1A-C54D-A0C9-3E7123E920A2}"/>
              </a:ext>
            </a:extLst>
          </p:cNvPr>
          <p:cNvSpPr txBox="1"/>
          <p:nvPr/>
        </p:nvSpPr>
        <p:spPr>
          <a:xfrm>
            <a:off x="11349439" y="61353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13</a:t>
            </a:r>
          </a:p>
        </p:txBody>
      </p:sp>
      <p:pic>
        <p:nvPicPr>
          <p:cNvPr id="1025" name="Picture 1" descr="page1image2613544064">
            <a:extLst>
              <a:ext uri="{FF2B5EF4-FFF2-40B4-BE49-F238E27FC236}">
                <a16:creationId xmlns:a16="http://schemas.microsoft.com/office/drawing/2014/main" id="{386D64A6-30EC-4345-8122-16FDBB880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765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         ¡suena bien! 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LA-CoNGA physics Capacity Building founded by</a:t>
            </a:r>
          </a:p>
          <a:p>
            <a:pPr algn="ctr"/>
            <a:r>
              <a:rPr lang="es-EC" sz="2000" dirty="0">
                <a:latin typeface="Montserrat" panose="020B0604020202020204" charset="0"/>
              </a:rPr>
              <a:t> </a:t>
            </a:r>
            <a:r>
              <a:rPr lang="en-US" sz="2000" b="1" dirty="0">
                <a:latin typeface="Montserrat" panose="020B0604020202020204" charset="0"/>
              </a:rPr>
              <a:t>Erasmus+ </a:t>
            </a:r>
            <a:r>
              <a:rPr lang="en-US" sz="2000" b="1" dirty="0" err="1">
                <a:latin typeface="Montserrat" panose="020B0604020202020204" charset="0"/>
              </a:rPr>
              <a:t>Programme</a:t>
            </a:r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3 </a:t>
            </a:r>
            <a:r>
              <a:rPr lang="en-US" sz="2000" b="1">
                <a:latin typeface="Montserrat" panose="020B0604020202020204" charset="0"/>
              </a:rPr>
              <a:t>years duration </a:t>
            </a:r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Started January 2020</a:t>
            </a: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 dirty="0">
                <a:latin typeface="Montserrat" panose="020B0604020202020204" charset="0"/>
                <a:hlinkClick r:id="rId5"/>
              </a:rPr>
              <a:t>LA-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CoNGA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Suena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 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bien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!</a:t>
            </a:r>
            <a:endParaRPr lang="en-US" sz="2000" b="1" dirty="0">
              <a:latin typeface="Montserrat" panose="020B060402020202020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75078-4A53-E74A-9448-6289594DE8B4}"/>
              </a:ext>
            </a:extLst>
          </p:cNvPr>
          <p:cNvSpPr txBox="1"/>
          <p:nvPr/>
        </p:nvSpPr>
        <p:spPr>
          <a:xfrm>
            <a:off x="11349439" y="61353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9435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236</Words>
  <Application>Microsoft Macintosh PowerPoint</Application>
  <PresentationFormat>Widescreen</PresentationFormat>
  <Paragraphs>45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Assistant Regular</vt:lpstr>
      <vt:lpstr>Libre Franklin Medium</vt:lpstr>
      <vt:lpstr>Montserrat</vt:lpstr>
      <vt:lpstr>Roboto</vt:lpstr>
      <vt:lpstr>Libre Franklin</vt:lpstr>
      <vt:lpstr>Calibri</vt:lpstr>
      <vt:lpstr>Tema de Office</vt:lpstr>
      <vt:lpstr>2018 AstroParamo </vt:lpstr>
      <vt:lpstr>2020 Astropáramo</vt:lpstr>
      <vt:lpstr>Open Accesss Open Data</vt:lpstr>
      <vt:lpstr>LACoNGA</vt:lpstr>
      <vt:lpstr>LA-CoNGA physics: Metodology &amp; Plataform</vt:lpstr>
      <vt:lpstr>LACoNGA</vt:lpstr>
      <vt:lpstr>LA-CoNGA physics:                                                ¡suena bien!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Hablemos de física avanzada</dc:title>
  <dc:creator>user</dc:creator>
  <cp:lastModifiedBy>LUIS ALBERTO NUNEZ DE VIL MARTINEZ</cp:lastModifiedBy>
  <cp:revision>82</cp:revision>
  <dcterms:modified xsi:type="dcterms:W3CDTF">2020-12-13T22:43:31Z</dcterms:modified>
</cp:coreProperties>
</file>